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3"/>
  </p:notesMasterIdLst>
  <p:sldIdLst>
    <p:sldId id="256" r:id="rId2"/>
    <p:sldId id="257" r:id="rId3"/>
    <p:sldId id="295" r:id="rId4"/>
    <p:sldId id="301" r:id="rId5"/>
    <p:sldId id="302" r:id="rId6"/>
    <p:sldId id="311" r:id="rId7"/>
    <p:sldId id="306" r:id="rId8"/>
    <p:sldId id="308" r:id="rId9"/>
    <p:sldId id="309" r:id="rId10"/>
    <p:sldId id="310" r:id="rId11"/>
    <p:sldId id="307"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Dosis ExtraLight" panose="020B0604020202020204" charset="0"/>
      <p:regular r:id="rId18"/>
      <p:bold r:id="rId19"/>
    </p:embeddedFont>
    <p:embeddedFont>
      <p:font typeface="Titillium Web" panose="020B0604020202020204" charset="0"/>
      <p:regular r:id="rId20"/>
      <p:bold r:id="rId21"/>
      <p:italic r:id="rId22"/>
      <p:boldItalic r:id="rId23"/>
    </p:embeddedFont>
    <p:embeddedFont>
      <p:font typeface="Titillium Web Light"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24753E-8A85-4BEE-97E2-441CDA198357}">
  <a:tblStyle styleId="{0F24753E-8A85-4BEE-97E2-441CDA19835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A787F38-7B79-44E3-ACA7-109338EB0D0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png>
</file>

<file path=ppt/media/image2.PNG>
</file>

<file path=ppt/media/image3.PNG>
</file>

<file path=ppt/media/media1.m4a>
</file>

<file path=ppt/media/media2.m4a>
</file>

<file path=ppt/media/media3.m4a>
</file>

<file path=ppt/media/media4.wma>
</file>

<file path=ppt/media/media5.wma>
</file>

<file path=ppt/media/media6.wma>
</file>

<file path=ppt/media/media7.wma>
</file>

<file path=ppt/media/media8.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635981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2"/>
        <p:cNvGrpSpPr/>
        <p:nvPr/>
      </p:nvGrpSpPr>
      <p:grpSpPr>
        <a:xfrm>
          <a:off x="0" y="0"/>
          <a:ext cx="0" cy="0"/>
          <a:chOff x="0" y="0"/>
          <a:chExt cx="0" cy="0"/>
        </a:xfrm>
      </p:grpSpPr>
      <p:sp>
        <p:nvSpPr>
          <p:cNvPr id="3833" name="Google Shape;383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4" name="Google Shape;383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4099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426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62000" y="696425"/>
            <a:ext cx="53967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endParaRPr/>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841"/>
        <p:cNvGrpSpPr/>
        <p:nvPr/>
      </p:nvGrpSpPr>
      <p:grpSpPr>
        <a:xfrm>
          <a:off x="0" y="0"/>
          <a:ext cx="0" cy="0"/>
          <a:chOff x="0" y="0"/>
          <a:chExt cx="0" cy="0"/>
        </a:xfrm>
      </p:grpSpPr>
      <p:sp>
        <p:nvSpPr>
          <p:cNvPr id="1842" name="Google Shape;1842;p6"/>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5" name="Google Shape;1845;p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1846" name="Google Shape;1846;p6"/>
          <p:cNvGrpSpPr/>
          <p:nvPr/>
        </p:nvGrpSpPr>
        <p:grpSpPr>
          <a:xfrm rot="10800000">
            <a:off x="8851487" y="28707"/>
            <a:ext cx="264012" cy="5086302"/>
            <a:chOff x="5307800" y="238125"/>
            <a:chExt cx="271925" cy="5238750"/>
          </a:xfrm>
        </p:grpSpPr>
        <p:sp>
          <p:nvSpPr>
            <p:cNvPr id="1847" name="Google Shape;1847;p6"/>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6"/>
          <p:cNvGrpSpPr/>
          <p:nvPr/>
        </p:nvGrpSpPr>
        <p:grpSpPr>
          <a:xfrm rot="10800000">
            <a:off x="7828571" y="28707"/>
            <a:ext cx="1140783" cy="5086302"/>
            <a:chOff x="5458325" y="238125"/>
            <a:chExt cx="1174975" cy="5238750"/>
          </a:xfrm>
        </p:grpSpPr>
        <p:sp>
          <p:nvSpPr>
            <p:cNvPr id="1905" name="Google Shape;1905;p6"/>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6"/>
          <p:cNvGrpSpPr/>
          <p:nvPr/>
        </p:nvGrpSpPr>
        <p:grpSpPr>
          <a:xfrm rot="10800000">
            <a:off x="7682451" y="28707"/>
            <a:ext cx="994639" cy="4940182"/>
            <a:chOff x="5759350" y="388625"/>
            <a:chExt cx="1024450" cy="5088250"/>
          </a:xfrm>
        </p:grpSpPr>
        <p:sp>
          <p:nvSpPr>
            <p:cNvPr id="1968" name="Google Shape;1968;p6"/>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
          <p:cNvGrpSpPr/>
          <p:nvPr/>
        </p:nvGrpSpPr>
        <p:grpSpPr>
          <a:xfrm rot="10800000">
            <a:off x="7682451" y="28707"/>
            <a:ext cx="1140783" cy="5086302"/>
            <a:chOff x="5608825" y="238125"/>
            <a:chExt cx="1174975" cy="5238750"/>
          </a:xfrm>
        </p:grpSpPr>
        <p:sp>
          <p:nvSpPr>
            <p:cNvPr id="2070" name="Google Shape;2070;p6"/>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8300" y="739375"/>
            <a:ext cx="67611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718300" y="1733550"/>
            <a:ext cx="6761100" cy="2980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91531" y="4720201"/>
            <a:ext cx="548700" cy="393600"/>
          </a:xfrm>
          <a:prstGeom prst="rect">
            <a:avLst/>
          </a:prstGeom>
          <a:noFill/>
          <a:ln>
            <a:noFill/>
          </a:ln>
        </p:spPr>
        <p:txBody>
          <a:bodyPr spcFirstLastPara="1" wrap="square" lIns="91425" tIns="91425" rIns="91425" bIns="91425" anchor="ctr" anchorCtr="0">
            <a:noAutofit/>
          </a:bodyPr>
          <a:lstStyle>
            <a:lvl1pPr lvl="0">
              <a:buNone/>
              <a:defRPr sz="1200">
                <a:solidFill>
                  <a:schemeClr val="dk2"/>
                </a:solidFill>
                <a:latin typeface="Dosis ExtraLight"/>
                <a:ea typeface="Dosis ExtraLight"/>
                <a:cs typeface="Dosis ExtraLight"/>
                <a:sym typeface="Dosis ExtraLight"/>
              </a:defRPr>
            </a:lvl1pPr>
            <a:lvl2pPr lvl="1">
              <a:buNone/>
              <a:defRPr sz="1200">
                <a:solidFill>
                  <a:schemeClr val="dk2"/>
                </a:solidFill>
                <a:latin typeface="Dosis ExtraLight"/>
                <a:ea typeface="Dosis ExtraLight"/>
                <a:cs typeface="Dosis ExtraLight"/>
                <a:sym typeface="Dosis ExtraLight"/>
              </a:defRPr>
            </a:lvl2pPr>
            <a:lvl3pPr lvl="2">
              <a:buNone/>
              <a:defRPr sz="1200">
                <a:solidFill>
                  <a:schemeClr val="dk2"/>
                </a:solidFill>
                <a:latin typeface="Dosis ExtraLight"/>
                <a:ea typeface="Dosis ExtraLight"/>
                <a:cs typeface="Dosis ExtraLight"/>
                <a:sym typeface="Dosis ExtraLight"/>
              </a:defRPr>
            </a:lvl3pPr>
            <a:lvl4pPr lvl="3">
              <a:buNone/>
              <a:defRPr sz="1200">
                <a:solidFill>
                  <a:schemeClr val="dk2"/>
                </a:solidFill>
                <a:latin typeface="Dosis ExtraLight"/>
                <a:ea typeface="Dosis ExtraLight"/>
                <a:cs typeface="Dosis ExtraLight"/>
                <a:sym typeface="Dosis ExtraLight"/>
              </a:defRPr>
            </a:lvl4pPr>
            <a:lvl5pPr lvl="4">
              <a:buNone/>
              <a:defRPr sz="1200">
                <a:solidFill>
                  <a:schemeClr val="dk2"/>
                </a:solidFill>
                <a:latin typeface="Dosis ExtraLight"/>
                <a:ea typeface="Dosis ExtraLight"/>
                <a:cs typeface="Dosis ExtraLight"/>
                <a:sym typeface="Dosis ExtraLight"/>
              </a:defRPr>
            </a:lvl5pPr>
            <a:lvl6pPr lvl="5">
              <a:buNone/>
              <a:defRPr sz="1200">
                <a:solidFill>
                  <a:schemeClr val="dk2"/>
                </a:solidFill>
                <a:latin typeface="Dosis ExtraLight"/>
                <a:ea typeface="Dosis ExtraLight"/>
                <a:cs typeface="Dosis ExtraLight"/>
                <a:sym typeface="Dosis ExtraLight"/>
              </a:defRPr>
            </a:lvl6pPr>
            <a:lvl7pPr lvl="6">
              <a:buNone/>
              <a:defRPr sz="1200">
                <a:solidFill>
                  <a:schemeClr val="dk2"/>
                </a:solidFill>
                <a:latin typeface="Dosis ExtraLight"/>
                <a:ea typeface="Dosis ExtraLight"/>
                <a:cs typeface="Dosis ExtraLight"/>
                <a:sym typeface="Dosis ExtraLight"/>
              </a:defRPr>
            </a:lvl7pPr>
            <a:lvl8pPr lvl="7">
              <a:buNone/>
              <a:defRPr sz="1200">
                <a:solidFill>
                  <a:schemeClr val="dk2"/>
                </a:solidFill>
                <a:latin typeface="Dosis ExtraLight"/>
                <a:ea typeface="Dosis ExtraLight"/>
                <a:cs typeface="Dosis ExtraLight"/>
                <a:sym typeface="Dosis ExtraLight"/>
              </a:defRPr>
            </a:lvl8pPr>
            <a:lvl9pPr lvl="8">
              <a:buNone/>
              <a:defRPr sz="1200">
                <a:solidFill>
                  <a:schemeClr val="dk2"/>
                </a:solidFill>
                <a:latin typeface="Dosis ExtraLight"/>
                <a:ea typeface="Dosis ExtraLight"/>
                <a:cs typeface="Dosis ExtraLight"/>
                <a:sym typeface="Dosis ExtraLigh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35"/>
        <p:cNvGrpSpPr/>
        <p:nvPr/>
      </p:nvGrpSpPr>
      <p:grpSpPr>
        <a:xfrm>
          <a:off x="0" y="0"/>
          <a:ext cx="0" cy="0"/>
          <a:chOff x="0" y="0"/>
          <a:chExt cx="0" cy="0"/>
        </a:xfrm>
      </p:grpSpPr>
      <p:sp>
        <p:nvSpPr>
          <p:cNvPr id="3836" name="Google Shape;3836;p13"/>
          <p:cNvSpPr txBox="1">
            <a:spLocks noGrp="1"/>
          </p:cNvSpPr>
          <p:nvPr>
            <p:ph type="ctrTitle"/>
          </p:nvPr>
        </p:nvSpPr>
        <p:spPr>
          <a:xfrm>
            <a:off x="0" y="109402"/>
            <a:ext cx="7936089" cy="2251026"/>
          </a:xfrm>
          <a:prstGeom prst="rect">
            <a:avLst/>
          </a:prstGeom>
        </p:spPr>
        <p:txBody>
          <a:bodyPr spcFirstLastPara="1" wrap="square" lIns="91425" tIns="91425" rIns="91425" bIns="91425" anchor="t" anchorCtr="0">
            <a:noAutofit/>
          </a:bodyPr>
          <a:lstStyle/>
          <a:p>
            <a:pPr lvl="0" algn="ctr"/>
            <a:r>
              <a:rPr lang="en-US" sz="4400" dirty="0"/>
              <a:t>Text Based Emotion Detection for Monitoring Criminal’s Behavior and Activities.</a:t>
            </a:r>
            <a:endParaRPr sz="4400" dirty="0"/>
          </a:p>
        </p:txBody>
      </p:sp>
      <p:sp>
        <p:nvSpPr>
          <p:cNvPr id="2" name="TextBox 1">
            <a:extLst>
              <a:ext uri="{FF2B5EF4-FFF2-40B4-BE49-F238E27FC236}">
                <a16:creationId xmlns:a16="http://schemas.microsoft.com/office/drawing/2014/main" id="{54FFA6E6-5F59-426F-B4BF-87D06457A385}"/>
              </a:ext>
            </a:extLst>
          </p:cNvPr>
          <p:cNvSpPr txBox="1"/>
          <p:nvPr/>
        </p:nvSpPr>
        <p:spPr>
          <a:xfrm>
            <a:off x="1981199" y="2571750"/>
            <a:ext cx="2810933" cy="523220"/>
          </a:xfrm>
          <a:prstGeom prst="rect">
            <a:avLst/>
          </a:prstGeom>
          <a:noFill/>
        </p:spPr>
        <p:txBody>
          <a:bodyPr wrap="square" rtlCol="0">
            <a:spAutoFit/>
          </a:bodyPr>
          <a:lstStyle/>
          <a:p>
            <a:pPr algn="ctr"/>
            <a:r>
              <a:rPr lang="en-US" sz="2800" b="1">
                <a:solidFill>
                  <a:schemeClr val="accent2"/>
                </a:solidFill>
                <a:latin typeface="Dosis ExtraLight" panose="020B0604020202020204" charset="0"/>
              </a:rPr>
              <a:t>         GROUP </a:t>
            </a:r>
            <a:r>
              <a:rPr lang="en-US" sz="2800" b="1" dirty="0">
                <a:solidFill>
                  <a:schemeClr val="accent2"/>
                </a:solidFill>
                <a:latin typeface="Dosis ExtraLight" panose="020B0604020202020204" charset="0"/>
              </a:rPr>
              <a:t>- 8</a:t>
            </a:r>
          </a:p>
        </p:txBody>
      </p:sp>
      <p:sp>
        <p:nvSpPr>
          <p:cNvPr id="4" name="TextBox 3">
            <a:extLst>
              <a:ext uri="{FF2B5EF4-FFF2-40B4-BE49-F238E27FC236}">
                <a16:creationId xmlns:a16="http://schemas.microsoft.com/office/drawing/2014/main" id="{634650A1-149C-4001-B67D-E6A592CEC0B6}"/>
              </a:ext>
            </a:extLst>
          </p:cNvPr>
          <p:cNvSpPr txBox="1"/>
          <p:nvPr/>
        </p:nvSpPr>
        <p:spPr>
          <a:xfrm>
            <a:off x="3815643" y="3582877"/>
            <a:ext cx="3104444" cy="1538883"/>
          </a:xfrm>
          <a:prstGeom prst="rect">
            <a:avLst/>
          </a:prstGeom>
          <a:noFill/>
        </p:spPr>
        <p:txBody>
          <a:bodyPr wrap="square" rtlCol="0">
            <a:spAutoFit/>
          </a:bodyPr>
          <a:lstStyle/>
          <a:p>
            <a:r>
              <a:rPr lang="en-US" sz="2000" i="0" dirty="0">
                <a:solidFill>
                  <a:schemeClr val="bg2">
                    <a:lumMod val="40000"/>
                    <a:lumOff val="60000"/>
                  </a:schemeClr>
                </a:solidFill>
                <a:effectLst/>
                <a:latin typeface="Dosis ExtraLight" panose="020B0604020202020204" charset="0"/>
              </a:rPr>
              <a:t>Most. </a:t>
            </a:r>
            <a:r>
              <a:rPr lang="en-US" sz="2000" i="0" dirty="0" err="1">
                <a:solidFill>
                  <a:schemeClr val="bg2">
                    <a:lumMod val="40000"/>
                    <a:lumOff val="60000"/>
                  </a:schemeClr>
                </a:solidFill>
                <a:effectLst/>
                <a:latin typeface="Dosis ExtraLight" panose="020B0604020202020204" charset="0"/>
              </a:rPr>
              <a:t>Mahjabin</a:t>
            </a:r>
            <a:r>
              <a:rPr lang="en-US" sz="2000" i="0" dirty="0">
                <a:solidFill>
                  <a:schemeClr val="bg2">
                    <a:lumMod val="40000"/>
                    <a:lumOff val="60000"/>
                  </a:schemeClr>
                </a:solidFill>
                <a:effectLst/>
                <a:latin typeface="Dosis ExtraLight" panose="020B0604020202020204" charset="0"/>
              </a:rPr>
              <a:t>, 17101187</a:t>
            </a:r>
          </a:p>
          <a:p>
            <a:r>
              <a:rPr lang="en-US" sz="2000" dirty="0">
                <a:solidFill>
                  <a:schemeClr val="bg2">
                    <a:lumMod val="40000"/>
                    <a:lumOff val="60000"/>
                  </a:schemeClr>
                </a:solidFill>
                <a:latin typeface="Dosis ExtraLight" panose="020B0604020202020204" charset="0"/>
              </a:rPr>
              <a:t>Tanzim Ahmed, 20166006</a:t>
            </a:r>
          </a:p>
          <a:p>
            <a:r>
              <a:rPr lang="en-US" sz="2000" i="0" dirty="0">
                <a:solidFill>
                  <a:schemeClr val="bg2">
                    <a:lumMod val="40000"/>
                    <a:lumOff val="60000"/>
                  </a:schemeClr>
                </a:solidFill>
                <a:effectLst/>
                <a:latin typeface="Dosis ExtraLight" panose="020B0604020202020204" charset="0"/>
              </a:rPr>
              <a:t>Tamanna Kaiser, 18201137</a:t>
            </a:r>
          </a:p>
          <a:p>
            <a:r>
              <a:rPr lang="en-US" sz="2000" i="0" dirty="0" err="1">
                <a:solidFill>
                  <a:schemeClr val="bg2">
                    <a:lumMod val="40000"/>
                    <a:lumOff val="60000"/>
                  </a:schemeClr>
                </a:solidFill>
                <a:effectLst/>
                <a:latin typeface="Dosis ExtraLight" panose="020B0604020202020204" charset="0"/>
              </a:rPr>
              <a:t>Rafa</a:t>
            </a:r>
            <a:r>
              <a:rPr lang="en-US" sz="2000" i="0" dirty="0">
                <a:solidFill>
                  <a:schemeClr val="bg2">
                    <a:lumMod val="40000"/>
                    <a:lumOff val="60000"/>
                  </a:schemeClr>
                </a:solidFill>
                <a:effectLst/>
                <a:latin typeface="Dosis ExtraLight" panose="020B0604020202020204" charset="0"/>
              </a:rPr>
              <a:t> </a:t>
            </a:r>
            <a:r>
              <a:rPr lang="en-US" sz="2000" i="0" dirty="0" err="1">
                <a:solidFill>
                  <a:schemeClr val="bg2">
                    <a:lumMod val="40000"/>
                    <a:lumOff val="60000"/>
                  </a:schemeClr>
                </a:solidFill>
                <a:effectLst/>
                <a:latin typeface="Dosis ExtraLight" panose="020B0604020202020204" charset="0"/>
              </a:rPr>
              <a:t>Siddiqua</a:t>
            </a:r>
            <a:r>
              <a:rPr lang="en-US" sz="2000" i="0" dirty="0">
                <a:solidFill>
                  <a:schemeClr val="bg2">
                    <a:lumMod val="40000"/>
                    <a:lumOff val="60000"/>
                  </a:schemeClr>
                </a:solidFill>
                <a:effectLst/>
                <a:latin typeface="Dosis ExtraLight" panose="020B0604020202020204" charset="0"/>
              </a:rPr>
              <a:t>, 17301040</a:t>
            </a:r>
            <a:endParaRPr lang="en-US" sz="2000" dirty="0">
              <a:solidFill>
                <a:schemeClr val="bg2">
                  <a:lumMod val="40000"/>
                  <a:lumOff val="60000"/>
                </a:schemeClr>
              </a:solidFill>
              <a:latin typeface="Dosis ExtraLight" panose="020B0604020202020204" charset="0"/>
            </a:endParaRPr>
          </a:p>
          <a:p>
            <a:endParaRPr lang="en-US" dirty="0"/>
          </a:p>
        </p:txBody>
      </p:sp>
      <p:sp>
        <p:nvSpPr>
          <p:cNvPr id="6" name="TextBox 5">
            <a:extLst>
              <a:ext uri="{FF2B5EF4-FFF2-40B4-BE49-F238E27FC236}">
                <a16:creationId xmlns:a16="http://schemas.microsoft.com/office/drawing/2014/main" id="{C46D927D-F84E-4492-A39E-93105F041AAC}"/>
              </a:ext>
            </a:extLst>
          </p:cNvPr>
          <p:cNvSpPr txBox="1"/>
          <p:nvPr/>
        </p:nvSpPr>
        <p:spPr>
          <a:xfrm>
            <a:off x="39509" y="3582878"/>
            <a:ext cx="3883380" cy="1538883"/>
          </a:xfrm>
          <a:prstGeom prst="rect">
            <a:avLst/>
          </a:prstGeom>
          <a:noFill/>
        </p:spPr>
        <p:txBody>
          <a:bodyPr wrap="square" rtlCol="0">
            <a:spAutoFit/>
          </a:bodyPr>
          <a:lstStyle/>
          <a:p>
            <a:r>
              <a:rPr lang="en-US" sz="2000" i="0" dirty="0">
                <a:solidFill>
                  <a:schemeClr val="bg2">
                    <a:lumMod val="40000"/>
                    <a:lumOff val="60000"/>
                  </a:schemeClr>
                </a:solidFill>
                <a:effectLst/>
                <a:latin typeface="Dosis ExtraLight" panose="020B0604020202020204" charset="0"/>
              </a:rPr>
              <a:t>Md. Main Uddin Hasan, 17301080</a:t>
            </a:r>
          </a:p>
          <a:p>
            <a:r>
              <a:rPr lang="en-US" sz="2000" i="0" dirty="0" err="1">
                <a:solidFill>
                  <a:schemeClr val="bg2">
                    <a:lumMod val="40000"/>
                    <a:lumOff val="60000"/>
                  </a:schemeClr>
                </a:solidFill>
                <a:effectLst/>
                <a:latin typeface="Dosis ExtraLight" panose="020B0604020202020204" charset="0"/>
              </a:rPr>
              <a:t>Rakeen</a:t>
            </a:r>
            <a:r>
              <a:rPr lang="en-US" sz="2000" i="0" dirty="0">
                <a:solidFill>
                  <a:schemeClr val="bg2">
                    <a:lumMod val="40000"/>
                    <a:lumOff val="60000"/>
                  </a:schemeClr>
                </a:solidFill>
                <a:effectLst/>
                <a:latin typeface="Dosis ExtraLight" panose="020B0604020202020204" charset="0"/>
              </a:rPr>
              <a:t> Ashraf Chowdhury</a:t>
            </a:r>
            <a:r>
              <a:rPr lang="en-US" sz="2000" dirty="0">
                <a:solidFill>
                  <a:schemeClr val="bg2">
                    <a:lumMod val="40000"/>
                    <a:lumOff val="60000"/>
                  </a:schemeClr>
                </a:solidFill>
                <a:latin typeface="Dosis ExtraLight" panose="020B0604020202020204" charset="0"/>
              </a:rPr>
              <a:t>, </a:t>
            </a:r>
            <a:r>
              <a:rPr lang="en-US" sz="2000" i="0" dirty="0">
                <a:solidFill>
                  <a:schemeClr val="bg2">
                    <a:lumMod val="40000"/>
                    <a:lumOff val="60000"/>
                  </a:schemeClr>
                </a:solidFill>
                <a:effectLst/>
                <a:latin typeface="Dosis ExtraLight" panose="020B0604020202020204" charset="0"/>
              </a:rPr>
              <a:t>16141014</a:t>
            </a:r>
            <a:endParaRPr lang="en-US" sz="2000" dirty="0">
              <a:solidFill>
                <a:schemeClr val="bg2">
                  <a:lumMod val="40000"/>
                  <a:lumOff val="60000"/>
                </a:schemeClr>
              </a:solidFill>
              <a:latin typeface="Dosis ExtraLight" panose="020B0604020202020204" charset="0"/>
            </a:endParaRPr>
          </a:p>
          <a:p>
            <a:r>
              <a:rPr lang="en-US" sz="2000" i="0" dirty="0" err="1">
                <a:solidFill>
                  <a:schemeClr val="bg2">
                    <a:lumMod val="40000"/>
                    <a:lumOff val="60000"/>
                  </a:schemeClr>
                </a:solidFill>
                <a:effectLst/>
                <a:latin typeface="Dosis ExtraLight" panose="020B0604020202020204" charset="0"/>
              </a:rPr>
              <a:t>Majwega</a:t>
            </a:r>
            <a:r>
              <a:rPr lang="en-US" sz="2000" i="0" dirty="0">
                <a:solidFill>
                  <a:schemeClr val="bg2">
                    <a:lumMod val="40000"/>
                    <a:lumOff val="60000"/>
                  </a:schemeClr>
                </a:solidFill>
                <a:effectLst/>
                <a:latin typeface="Dosis ExtraLight" panose="020B0604020202020204" charset="0"/>
              </a:rPr>
              <a:t> Jackson, </a:t>
            </a:r>
            <a:r>
              <a:rPr lang="en-US" sz="2000" b="0" i="0" dirty="0">
                <a:solidFill>
                  <a:schemeClr val="bg2">
                    <a:lumMod val="40000"/>
                    <a:lumOff val="60000"/>
                  </a:schemeClr>
                </a:solidFill>
                <a:effectLst/>
                <a:latin typeface="Dosis ExtraLight" panose="020B0604020202020204" charset="0"/>
              </a:rPr>
              <a:t>20266030</a:t>
            </a:r>
            <a:endParaRPr lang="en-US" sz="2000" i="0" dirty="0">
              <a:solidFill>
                <a:schemeClr val="bg2">
                  <a:lumMod val="40000"/>
                  <a:lumOff val="60000"/>
                </a:schemeClr>
              </a:solidFill>
              <a:effectLst/>
              <a:latin typeface="Dosis ExtraLight" panose="020B0604020202020204" charset="0"/>
            </a:endParaRPr>
          </a:p>
          <a:p>
            <a:r>
              <a:rPr lang="en-US" sz="2000" i="0" dirty="0" err="1">
                <a:solidFill>
                  <a:schemeClr val="bg2">
                    <a:lumMod val="40000"/>
                    <a:lumOff val="60000"/>
                  </a:schemeClr>
                </a:solidFill>
                <a:effectLst/>
                <a:latin typeface="Dosis ExtraLight" panose="020B0604020202020204" charset="0"/>
              </a:rPr>
              <a:t>Shegufta</a:t>
            </a:r>
            <a:r>
              <a:rPr lang="en-US" sz="2000" i="0" dirty="0">
                <a:solidFill>
                  <a:schemeClr val="bg2">
                    <a:lumMod val="40000"/>
                    <a:lumOff val="60000"/>
                  </a:schemeClr>
                </a:solidFill>
                <a:effectLst/>
                <a:latin typeface="Dosis ExtraLight" panose="020B0604020202020204" charset="0"/>
              </a:rPr>
              <a:t> </a:t>
            </a:r>
            <a:r>
              <a:rPr lang="en-US" sz="2000" i="0" dirty="0" err="1">
                <a:solidFill>
                  <a:schemeClr val="bg2">
                    <a:lumMod val="40000"/>
                    <a:lumOff val="60000"/>
                  </a:schemeClr>
                </a:solidFill>
                <a:effectLst/>
                <a:latin typeface="Dosis ExtraLight" panose="020B0604020202020204" charset="0"/>
              </a:rPr>
              <a:t>Mehzabiin</a:t>
            </a:r>
            <a:r>
              <a:rPr lang="en-US" sz="2000" i="0" dirty="0">
                <a:solidFill>
                  <a:schemeClr val="bg2">
                    <a:lumMod val="40000"/>
                    <a:lumOff val="60000"/>
                  </a:schemeClr>
                </a:solidFill>
                <a:effectLst/>
                <a:latin typeface="Dosis ExtraLight" panose="020B0604020202020204" charset="0"/>
              </a:rPr>
              <a:t>, 20166053</a:t>
            </a:r>
            <a:endParaRPr lang="en-US" sz="2000" dirty="0">
              <a:solidFill>
                <a:schemeClr val="bg2">
                  <a:lumMod val="40000"/>
                  <a:lumOff val="60000"/>
                </a:schemeClr>
              </a:solidFill>
              <a:latin typeface="Dosis ExtraLight" panose="020B0604020202020204" charset="0"/>
            </a:endParaRP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6820" y="344264"/>
            <a:ext cx="6761100" cy="857400"/>
          </a:xfrm>
        </p:spPr>
        <p:txBody>
          <a:bodyPr/>
          <a:lstStyle/>
          <a:p>
            <a:r>
              <a:rPr lang="en-US" dirty="0"/>
              <a:t>References </a:t>
            </a:r>
          </a:p>
        </p:txBody>
      </p:sp>
      <p:sp>
        <p:nvSpPr>
          <p:cNvPr id="3" name="Text Placeholder 2"/>
          <p:cNvSpPr>
            <a:spLocks noGrp="1"/>
          </p:cNvSpPr>
          <p:nvPr>
            <p:ph type="body" idx="1"/>
          </p:nvPr>
        </p:nvSpPr>
        <p:spPr>
          <a:xfrm>
            <a:off x="718300" y="1305450"/>
            <a:ext cx="7018140" cy="3380850"/>
          </a:xfrm>
        </p:spPr>
        <p:txBody>
          <a:bodyPr/>
          <a:lstStyle/>
          <a:p>
            <a:pPr lvl="0">
              <a:buClrTx/>
              <a:buFont typeface="+mj-lt"/>
              <a:buAutoNum type="arabicPeriod"/>
            </a:pPr>
            <a:r>
              <a:rPr lang="en-US" sz="1400" dirty="0" err="1"/>
              <a:t>Taboada</a:t>
            </a:r>
            <a:r>
              <a:rPr lang="en-US" sz="1400" dirty="0"/>
              <a:t>, M., Brooke, J., </a:t>
            </a:r>
            <a:r>
              <a:rPr lang="en-US" sz="1400" dirty="0" err="1"/>
              <a:t>Tofiloski</a:t>
            </a:r>
            <a:r>
              <a:rPr lang="en-US" sz="1400" dirty="0"/>
              <a:t>, M., </a:t>
            </a:r>
            <a:r>
              <a:rPr lang="en-US" sz="1400" dirty="0" err="1"/>
              <a:t>Voll</a:t>
            </a:r>
            <a:r>
              <a:rPr lang="en-US" sz="1400" dirty="0"/>
              <a:t>, K., &amp; </a:t>
            </a:r>
            <a:r>
              <a:rPr lang="en-US" sz="1400" dirty="0" err="1"/>
              <a:t>Stede</a:t>
            </a:r>
            <a:r>
              <a:rPr lang="en-US" sz="1400" dirty="0"/>
              <a:t>, M. (2011). Lexicon-based methods for sentiment </a:t>
            </a:r>
            <a:r>
              <a:rPr lang="en-US" sz="1400" dirty="0" err="1"/>
              <a:t>analysis.Computational</a:t>
            </a:r>
            <a:r>
              <a:rPr lang="en-US" sz="1400" dirty="0"/>
              <a:t> Linguistics, 37(2), 267-307. doi:10.1162/COLI_a_00049</a:t>
            </a:r>
          </a:p>
          <a:p>
            <a:pPr lvl="0">
              <a:buClrTx/>
              <a:buFont typeface="+mj-lt"/>
              <a:buAutoNum type="arabicPeriod"/>
            </a:pPr>
            <a:r>
              <a:rPr lang="en-US" sz="1400" dirty="0" err="1"/>
              <a:t>Taboada</a:t>
            </a:r>
            <a:r>
              <a:rPr lang="en-US" sz="1400" dirty="0"/>
              <a:t>, M., Brooke, J., </a:t>
            </a:r>
            <a:r>
              <a:rPr lang="en-US" sz="1400" dirty="0" err="1"/>
              <a:t>Tofiloski</a:t>
            </a:r>
            <a:r>
              <a:rPr lang="en-US" sz="1400" dirty="0"/>
              <a:t>, M., </a:t>
            </a:r>
            <a:r>
              <a:rPr lang="en-US" sz="1400" dirty="0" err="1"/>
              <a:t>Voll</a:t>
            </a:r>
            <a:r>
              <a:rPr lang="en-US" sz="1400" dirty="0"/>
              <a:t>, K., &amp; </a:t>
            </a:r>
            <a:r>
              <a:rPr lang="en-US" sz="1400" dirty="0" err="1"/>
              <a:t>Stede</a:t>
            </a:r>
            <a:r>
              <a:rPr lang="en-US" sz="1400" dirty="0"/>
              <a:t>, M. (2011). Lexicon-based methods for sentiment </a:t>
            </a:r>
            <a:r>
              <a:rPr lang="en-US" sz="1400" dirty="0" err="1"/>
              <a:t>analysis.Computational</a:t>
            </a:r>
            <a:r>
              <a:rPr lang="en-US" sz="1400" dirty="0"/>
              <a:t> Linguistics, 37(2), 267-307. doi:10.1162/COLI_a_00049</a:t>
            </a:r>
          </a:p>
          <a:p>
            <a:pPr lvl="0">
              <a:buClrTx/>
              <a:buFont typeface="+mj-lt"/>
              <a:buAutoNum type="arabicPeriod"/>
            </a:pPr>
            <a:r>
              <a:rPr lang="en-US" sz="1400" dirty="0" err="1"/>
              <a:t>Taboada</a:t>
            </a:r>
            <a:r>
              <a:rPr lang="en-US" sz="1400" dirty="0"/>
              <a:t>, M., Brooke, J., </a:t>
            </a:r>
            <a:r>
              <a:rPr lang="en-US" sz="1400" dirty="0" err="1"/>
              <a:t>Tofiloski</a:t>
            </a:r>
            <a:r>
              <a:rPr lang="en-US" sz="1400" dirty="0"/>
              <a:t>, M., </a:t>
            </a:r>
            <a:r>
              <a:rPr lang="en-US" sz="1400" dirty="0" err="1"/>
              <a:t>Voll</a:t>
            </a:r>
            <a:r>
              <a:rPr lang="en-US" sz="1400" dirty="0"/>
              <a:t>, K., &amp; </a:t>
            </a:r>
            <a:r>
              <a:rPr lang="en-US" sz="1400" dirty="0" err="1"/>
              <a:t>Stede</a:t>
            </a:r>
            <a:r>
              <a:rPr lang="en-US" sz="1400" dirty="0"/>
              <a:t>, M. (2011). Lexicon-based methods for sentiment </a:t>
            </a:r>
            <a:r>
              <a:rPr lang="en-US" sz="1400" dirty="0" err="1"/>
              <a:t>analysis.Computational</a:t>
            </a:r>
            <a:r>
              <a:rPr lang="en-US" sz="1400" dirty="0"/>
              <a:t> Linguistics, 37(2), 267-307. doi:10.1162/COLI_a_00049</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253076159"/>
      </p:ext>
    </p:extLst>
  </p:cSld>
  <p:clrMapOvr>
    <a:masterClrMapping/>
  </p:clrMapOvr>
  <p:transition advTm="3576">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300" y="321686"/>
            <a:ext cx="6761100" cy="857400"/>
          </a:xfrm>
        </p:spPr>
        <p:txBody>
          <a:bodyPr/>
          <a:lstStyle/>
          <a:p>
            <a:r>
              <a:rPr lang="en-US" dirty="0"/>
              <a:t>References</a:t>
            </a:r>
          </a:p>
        </p:txBody>
      </p:sp>
      <p:sp>
        <p:nvSpPr>
          <p:cNvPr id="3" name="Text Placeholder 2"/>
          <p:cNvSpPr>
            <a:spLocks noGrp="1"/>
          </p:cNvSpPr>
          <p:nvPr>
            <p:ph type="body" idx="1"/>
          </p:nvPr>
        </p:nvSpPr>
        <p:spPr>
          <a:xfrm>
            <a:off x="420163" y="1305450"/>
            <a:ext cx="7059237" cy="3380850"/>
          </a:xfrm>
        </p:spPr>
        <p:txBody>
          <a:bodyPr/>
          <a:lstStyle/>
          <a:p>
            <a:pPr lvl="0">
              <a:buClrTx/>
              <a:buFont typeface="+mj-lt"/>
              <a:buAutoNum type="arabicPeriod" startAt="4"/>
            </a:pPr>
            <a:r>
              <a:rPr lang="en-US" sz="1400" dirty="0" err="1"/>
              <a:t>Johnsen</a:t>
            </a:r>
            <a:r>
              <a:rPr lang="en-US" sz="1400" dirty="0"/>
              <a:t>, J.-A.K., et al., Differences in Emotional and Pain-Related Language in Tweets About Dentists and Medical Doctors: Text Analysis of Twitter Content. JMIR public health and surveillance, 2019. 5(1): p. e10432.Google Scholar</a:t>
            </a:r>
          </a:p>
          <a:p>
            <a:pPr lvl="0">
              <a:buClrTx/>
              <a:buFont typeface="+mj-lt"/>
              <a:buAutoNum type="arabicPeriod" startAt="4"/>
            </a:pPr>
            <a:r>
              <a:rPr lang="en-US" sz="1400" dirty="0" err="1"/>
              <a:t>Callison</a:t>
            </a:r>
            <a:r>
              <a:rPr lang="en-US" sz="1400" dirty="0"/>
              <a:t>-Burch, Chris. “Fast, cheap, and creative: evaluating translation quality using Amazon’s Mechanical Turk.” Proceedings of the 2009 Conference on Empirical Methods in Natural Language Processing: Volume 1-Volume 1. Association for Computational Linguistics, 2009.</a:t>
            </a:r>
          </a:p>
          <a:p>
            <a:pPr lvl="0">
              <a:buClrTx/>
              <a:buFont typeface="+mj-lt"/>
              <a:buAutoNum type="arabicPeriod" startAt="4"/>
            </a:pPr>
            <a:r>
              <a:rPr lang="en-US" sz="1400" dirty="0" err="1"/>
              <a:t>Callison</a:t>
            </a:r>
            <a:r>
              <a:rPr lang="en-US" sz="1400" dirty="0"/>
              <a:t>-Burch, Chris, and Mark </a:t>
            </a:r>
            <a:r>
              <a:rPr lang="en-US" sz="1400" dirty="0" err="1"/>
              <a:t>Dredze</a:t>
            </a:r>
            <a:r>
              <a:rPr lang="en-US" sz="1400" dirty="0"/>
              <a:t>. “Creating speech and language data with Amazon’s Mechanical Turk.” Proceedings of the NAACL HLT 2010 Workshop on Creating Speech and Language Data with Amazon’s Mechanical Turk. Association for Computational Linguistics, 2010.</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165127070"/>
      </p:ext>
    </p:extLst>
  </p:cSld>
  <p:clrMapOvr>
    <a:masterClrMapping/>
  </p:clrMapOvr>
  <p:transition advTm="923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40"/>
        <p:cNvGrpSpPr/>
        <p:nvPr/>
      </p:nvGrpSpPr>
      <p:grpSpPr>
        <a:xfrm>
          <a:off x="0" y="0"/>
          <a:ext cx="0" cy="0"/>
          <a:chOff x="0" y="0"/>
          <a:chExt cx="0" cy="0"/>
        </a:xfrm>
      </p:grpSpPr>
      <p:sp>
        <p:nvSpPr>
          <p:cNvPr id="3841" name="Google Shape;3841;p14"/>
          <p:cNvSpPr txBox="1">
            <a:spLocks noGrp="1"/>
          </p:cNvSpPr>
          <p:nvPr>
            <p:ph type="title"/>
          </p:nvPr>
        </p:nvSpPr>
        <p:spPr>
          <a:xfrm>
            <a:off x="718300" y="322950"/>
            <a:ext cx="67611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Table of content</a:t>
            </a:r>
            <a:endParaRPr dirty="0"/>
          </a:p>
        </p:txBody>
      </p:sp>
      <p:sp>
        <p:nvSpPr>
          <p:cNvPr id="3843" name="Google Shape;3843;p14"/>
          <p:cNvSpPr txBox="1">
            <a:spLocks noGrp="1"/>
          </p:cNvSpPr>
          <p:nvPr>
            <p:ph type="body" idx="1"/>
          </p:nvPr>
        </p:nvSpPr>
        <p:spPr>
          <a:xfrm>
            <a:off x="718299" y="1559449"/>
            <a:ext cx="6761100" cy="2538417"/>
          </a:xfrm>
          <a:prstGeom prst="rect">
            <a:avLst/>
          </a:prstGeom>
        </p:spPr>
        <p:txBody>
          <a:bodyPr spcFirstLastPara="1" wrap="square" lIns="91425" tIns="91425" rIns="91425" bIns="91425" anchor="t" anchorCtr="0">
            <a:noAutofit/>
          </a:bodyPr>
          <a:lstStyle/>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Introduction</a:t>
            </a:r>
          </a:p>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Background / Literature Review</a:t>
            </a:r>
          </a:p>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Our plan / Methodology</a:t>
            </a:r>
          </a:p>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Potential Challenges</a:t>
            </a:r>
          </a:p>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Conclusion</a:t>
            </a:r>
          </a:p>
          <a:p>
            <a:pPr marL="285750" indent="-285750">
              <a:buClr>
                <a:schemeClr val="dk1"/>
              </a:buClr>
              <a:buSzPts val="1100"/>
              <a:buFont typeface="Wingdings" panose="05000000000000000000" pitchFamily="2" charset="2"/>
              <a:buChar char="Ø"/>
            </a:pPr>
            <a:r>
              <a:rPr lang="en-US" b="1" dirty="0">
                <a:latin typeface="Titillium Web"/>
                <a:ea typeface="Titillium Web"/>
                <a:cs typeface="Titillium Web"/>
                <a:sym typeface="Titillium Web"/>
              </a:rPr>
              <a:t>Bibliography</a:t>
            </a:r>
            <a:endParaRPr b="1" dirty="0">
              <a:latin typeface="Titillium Web"/>
              <a:ea typeface="Titillium Web"/>
              <a:cs typeface="Titillium Web"/>
              <a:sym typeface="Titillium Web"/>
            </a:endParaRPr>
          </a:p>
        </p:txBody>
      </p:sp>
      <p:sp>
        <p:nvSpPr>
          <p:cNvPr id="3845" name="Google Shape;3845;p1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328BF-FCF3-410A-9EE3-CCDFC345816F}"/>
              </a:ext>
            </a:extLst>
          </p:cNvPr>
          <p:cNvSpPr>
            <a:spLocks noGrp="1"/>
          </p:cNvSpPr>
          <p:nvPr>
            <p:ph type="title"/>
          </p:nvPr>
        </p:nvSpPr>
        <p:spPr>
          <a:xfrm>
            <a:off x="640231" y="158044"/>
            <a:ext cx="6761100" cy="914400"/>
          </a:xfrm>
        </p:spPr>
        <p:txBody>
          <a:bodyPr/>
          <a:lstStyle/>
          <a:p>
            <a:r>
              <a:rPr lang="en-US" dirty="0"/>
              <a:t>Introduction</a:t>
            </a:r>
          </a:p>
        </p:txBody>
      </p:sp>
      <p:sp>
        <p:nvSpPr>
          <p:cNvPr id="3" name="Text Placeholder 2">
            <a:extLst>
              <a:ext uri="{FF2B5EF4-FFF2-40B4-BE49-F238E27FC236}">
                <a16:creationId xmlns:a16="http://schemas.microsoft.com/office/drawing/2014/main" id="{6A0A0104-B5C5-4037-8182-74FDBD18EFE6}"/>
              </a:ext>
            </a:extLst>
          </p:cNvPr>
          <p:cNvSpPr>
            <a:spLocks noGrp="1"/>
          </p:cNvSpPr>
          <p:nvPr>
            <p:ph type="body" idx="1"/>
          </p:nvPr>
        </p:nvSpPr>
        <p:spPr>
          <a:xfrm>
            <a:off x="640231" y="1072444"/>
            <a:ext cx="7115236" cy="3692925"/>
          </a:xfrm>
        </p:spPr>
        <p:txBody>
          <a:bodyPr/>
          <a:lstStyle/>
          <a:p>
            <a:r>
              <a:rPr lang="en-US" dirty="0"/>
              <a:t>Here we mainly concentrate on using Amazon’s Mechanical Turk (</a:t>
            </a:r>
            <a:r>
              <a:rPr lang="en-US" dirty="0" err="1"/>
              <a:t>MTUrk</a:t>
            </a:r>
            <a:r>
              <a:rPr lang="en-US" dirty="0"/>
              <a:t>) a crowdsourcing platform used for collecting data for human language technologies and can be used to pay people small sums of money to complete human intelligence tests an example is </a:t>
            </a:r>
            <a:r>
              <a:rPr lang="en-US" dirty="0" err="1"/>
              <a:t>Geopall</a:t>
            </a:r>
            <a:endParaRPr lang="en-US" dirty="0"/>
          </a:p>
          <a:p>
            <a:r>
              <a:rPr lang="en-US" dirty="0"/>
              <a:t>Many papers have evaluated how effective it is to use Mechanical Turk to create annotated data for natural language processing applications. And the low cost and scalable workforce provided mainly by </a:t>
            </a:r>
            <a:r>
              <a:rPr lang="en-US" dirty="0" err="1"/>
              <a:t>MTurk</a:t>
            </a:r>
            <a:r>
              <a:rPr lang="en-US" dirty="0"/>
              <a:t> makes it easy for speech and text explanation with the ability to create data for human language technologies. It focuses on tasks requiring human intelligence to the field of natural language processing</a:t>
            </a:r>
          </a:p>
          <a:p>
            <a:endParaRPr lang="en-US" dirty="0"/>
          </a:p>
          <a:p>
            <a:pPr marL="114300" indent="0">
              <a:buNone/>
            </a:pPr>
            <a:endParaRPr lang="en-US" dirty="0"/>
          </a:p>
        </p:txBody>
      </p:sp>
      <p:sp>
        <p:nvSpPr>
          <p:cNvPr id="5" name="Slide Number Placeholder 4">
            <a:extLst>
              <a:ext uri="{FF2B5EF4-FFF2-40B4-BE49-F238E27FC236}">
                <a16:creationId xmlns:a16="http://schemas.microsoft.com/office/drawing/2014/main" id="{55AA5CD4-B201-4C6F-9987-546398987F4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3</a:t>
            </a:fld>
            <a:endParaRPr lang="en"/>
          </a:p>
        </p:txBody>
      </p:sp>
    </p:spTree>
    <p:extLst>
      <p:ext uri="{BB962C8B-B14F-4D97-AF65-F5344CB8AC3E}">
        <p14:creationId xmlns:p14="http://schemas.microsoft.com/office/powerpoint/2010/main" val="889714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328BF-FCF3-410A-9EE3-CCDFC345816F}"/>
              </a:ext>
            </a:extLst>
          </p:cNvPr>
          <p:cNvSpPr>
            <a:spLocks noGrp="1"/>
          </p:cNvSpPr>
          <p:nvPr>
            <p:ph type="title"/>
          </p:nvPr>
        </p:nvSpPr>
        <p:spPr>
          <a:xfrm>
            <a:off x="620208" y="361055"/>
            <a:ext cx="6761100" cy="914400"/>
          </a:xfrm>
        </p:spPr>
        <p:txBody>
          <a:bodyPr/>
          <a:lstStyle/>
          <a:p>
            <a:r>
              <a:rPr lang="en-US" dirty="0"/>
              <a:t>Related Works</a:t>
            </a:r>
          </a:p>
        </p:txBody>
      </p:sp>
      <p:sp>
        <p:nvSpPr>
          <p:cNvPr id="3" name="Text Placeholder 2">
            <a:extLst>
              <a:ext uri="{FF2B5EF4-FFF2-40B4-BE49-F238E27FC236}">
                <a16:creationId xmlns:a16="http://schemas.microsoft.com/office/drawing/2014/main" id="{6A0A0104-B5C5-4037-8182-74FDBD18EFE6}"/>
              </a:ext>
            </a:extLst>
          </p:cNvPr>
          <p:cNvSpPr>
            <a:spLocks noGrp="1"/>
          </p:cNvSpPr>
          <p:nvPr>
            <p:ph type="body" idx="1"/>
          </p:nvPr>
        </p:nvSpPr>
        <p:spPr>
          <a:xfrm>
            <a:off x="640231" y="1355499"/>
            <a:ext cx="6901700" cy="3426946"/>
          </a:xfrm>
        </p:spPr>
        <p:txBody>
          <a:bodyPr/>
          <a:lstStyle/>
          <a:p>
            <a:r>
              <a:rPr lang="en-US" dirty="0"/>
              <a:t>Application of Mechanical Turk (</a:t>
            </a:r>
            <a:r>
              <a:rPr lang="en-US" dirty="0" err="1"/>
              <a:t>Mturk</a:t>
            </a:r>
            <a:r>
              <a:rPr lang="en-US" dirty="0"/>
              <a:t>) to a diverse set of NLP tasks</a:t>
            </a:r>
          </a:p>
          <a:p>
            <a:r>
              <a:rPr lang="en-US" dirty="0"/>
              <a:t>Includes, creating question-answer sentence pairs.</a:t>
            </a:r>
          </a:p>
          <a:p>
            <a:r>
              <a:rPr lang="en-US" dirty="0"/>
              <a:t>Evaluating machine translation quality and crowdsourcing translations.</a:t>
            </a:r>
          </a:p>
          <a:p>
            <a:r>
              <a:rPr lang="en-US" dirty="0" err="1"/>
              <a:t>MTurk</a:t>
            </a:r>
            <a:r>
              <a:rPr lang="en-US" dirty="0"/>
              <a:t> also used for novel research directions.</a:t>
            </a:r>
          </a:p>
        </p:txBody>
      </p:sp>
      <p:sp>
        <p:nvSpPr>
          <p:cNvPr id="5" name="Slide Number Placeholder 4">
            <a:extLst>
              <a:ext uri="{FF2B5EF4-FFF2-40B4-BE49-F238E27FC236}">
                <a16:creationId xmlns:a16="http://schemas.microsoft.com/office/drawing/2014/main" id="{55AA5CD4-B201-4C6F-9987-546398987F4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4</a:t>
            </a:fld>
            <a:endParaRPr lang="en"/>
          </a:p>
        </p:txBody>
      </p:sp>
      <p:pic>
        <p:nvPicPr>
          <p:cNvPr id="4" name="Related Works Recording">
            <a:hlinkClick r:id="" action="ppaction://media"/>
            <a:extLst>
              <a:ext uri="{FF2B5EF4-FFF2-40B4-BE49-F238E27FC236}">
                <a16:creationId xmlns:a16="http://schemas.microsoft.com/office/drawing/2014/main" id="{11DAAED1-88FA-4328-A193-D4CA6FBA3B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12308" y="4131157"/>
            <a:ext cx="609600" cy="609600"/>
          </a:xfrm>
          <a:prstGeom prst="rect">
            <a:avLst/>
          </a:prstGeom>
        </p:spPr>
      </p:pic>
    </p:spTree>
    <p:extLst>
      <p:ext uri="{BB962C8B-B14F-4D97-AF65-F5344CB8AC3E}">
        <p14:creationId xmlns:p14="http://schemas.microsoft.com/office/powerpoint/2010/main" val="1197711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328BF-FCF3-410A-9EE3-CCDFC345816F}"/>
              </a:ext>
            </a:extLst>
          </p:cNvPr>
          <p:cNvSpPr>
            <a:spLocks noGrp="1"/>
          </p:cNvSpPr>
          <p:nvPr>
            <p:ph type="title"/>
          </p:nvPr>
        </p:nvSpPr>
        <p:spPr>
          <a:xfrm>
            <a:off x="549920" y="359786"/>
            <a:ext cx="6761100" cy="914400"/>
          </a:xfrm>
        </p:spPr>
        <p:txBody>
          <a:bodyPr/>
          <a:lstStyle/>
          <a:p>
            <a:r>
              <a:rPr lang="en-US" dirty="0"/>
              <a:t>Methodology</a:t>
            </a:r>
          </a:p>
        </p:txBody>
      </p:sp>
      <p:sp>
        <p:nvSpPr>
          <p:cNvPr id="3" name="Text Placeholder 2">
            <a:extLst>
              <a:ext uri="{FF2B5EF4-FFF2-40B4-BE49-F238E27FC236}">
                <a16:creationId xmlns:a16="http://schemas.microsoft.com/office/drawing/2014/main" id="{6A0A0104-B5C5-4037-8182-74FDBD18EFE6}"/>
              </a:ext>
            </a:extLst>
          </p:cNvPr>
          <p:cNvSpPr>
            <a:spLocks noGrp="1"/>
          </p:cNvSpPr>
          <p:nvPr>
            <p:ph type="body" idx="1"/>
          </p:nvPr>
        </p:nvSpPr>
        <p:spPr>
          <a:xfrm>
            <a:off x="640231" y="1467543"/>
            <a:ext cx="7374880" cy="3059301"/>
          </a:xfrm>
        </p:spPr>
        <p:txBody>
          <a:bodyPr/>
          <a:lstStyle/>
          <a:p>
            <a:pPr>
              <a:lnSpc>
                <a:spcPct val="150000"/>
              </a:lnSpc>
              <a:buClr>
                <a:schemeClr val="accent4"/>
              </a:buClr>
            </a:pPr>
            <a:r>
              <a:rPr lang="en-US" dirty="0"/>
              <a:t>Text based emotion</a:t>
            </a:r>
          </a:p>
          <a:p>
            <a:pPr>
              <a:lnSpc>
                <a:spcPct val="150000"/>
              </a:lnSpc>
              <a:buClr>
                <a:schemeClr val="accent4"/>
              </a:buClr>
            </a:pPr>
            <a:r>
              <a:rPr lang="en-US" dirty="0"/>
              <a:t>Text type </a:t>
            </a:r>
            <a:r>
              <a:rPr lang="en-US" sz="1800" dirty="0">
                <a:effectLst/>
                <a:latin typeface="Calibri" panose="020F0502020204030204" pitchFamily="34" charset="0"/>
                <a:ea typeface="Calibri" panose="020F0502020204030204" pitchFamily="34" charset="0"/>
                <a:cs typeface="Times New Roman" panose="02020603050405020304" pitchFamily="18" charset="0"/>
              </a:rPr>
              <a:t>characters, such as alphabets words numbers symbol, punctuations , crypto text</a:t>
            </a:r>
            <a:endParaRPr lang="en-US" dirty="0"/>
          </a:p>
          <a:p>
            <a:pPr>
              <a:lnSpc>
                <a:spcPct val="150000"/>
              </a:lnSpc>
              <a:buClr>
                <a:schemeClr val="accent4"/>
              </a:buClr>
            </a:pPr>
            <a:r>
              <a:rPr lang="en-US" dirty="0"/>
              <a:t>System activity</a:t>
            </a:r>
          </a:p>
          <a:p>
            <a:pPr>
              <a:lnSpc>
                <a:spcPct val="150000"/>
              </a:lnSpc>
              <a:buClr>
                <a:schemeClr val="accent4"/>
              </a:buClr>
            </a:pPr>
            <a:r>
              <a:rPr lang="en-US" dirty="0"/>
              <a:t>Emotion’s elements :</a:t>
            </a:r>
            <a:r>
              <a:rPr lang="en-US" sz="1800" dirty="0">
                <a:effectLst/>
                <a:latin typeface="Calibri" panose="020F0502020204030204" pitchFamily="34" charset="0"/>
                <a:ea typeface="Calibri" panose="020F0502020204030204" pitchFamily="34" charset="0"/>
                <a:cs typeface="Times New Roman" panose="02020603050405020304" pitchFamily="18" charset="0"/>
              </a:rPr>
              <a:t>Happy, Sad, Surprise, Shock, fear, anger, disgust</a:t>
            </a:r>
            <a:endParaRPr lang="en-US" dirty="0"/>
          </a:p>
        </p:txBody>
      </p:sp>
      <p:sp>
        <p:nvSpPr>
          <p:cNvPr id="5" name="Slide Number Placeholder 4">
            <a:extLst>
              <a:ext uri="{FF2B5EF4-FFF2-40B4-BE49-F238E27FC236}">
                <a16:creationId xmlns:a16="http://schemas.microsoft.com/office/drawing/2014/main" id="{55AA5CD4-B201-4C6F-9987-546398987F4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pic>
        <p:nvPicPr>
          <p:cNvPr id="22" name="Audio 21">
            <a:hlinkClick r:id="" action="ppaction://media"/>
            <a:extLst>
              <a:ext uri="{FF2B5EF4-FFF2-40B4-BE49-F238E27FC236}">
                <a16:creationId xmlns:a16="http://schemas.microsoft.com/office/drawing/2014/main" id="{C2AC1F7E-125E-4C73-BDDC-34069516F69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220814925"/>
      </p:ext>
    </p:extLst>
  </p:cSld>
  <p:clrMapOvr>
    <a:masterClrMapping/>
  </p:clrMapOvr>
  <p:transition advTm="6129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1DBE32B-9C3D-4007-8264-36BD72459D4A}"/>
              </a:ext>
            </a:extLst>
          </p:cNvPr>
          <p:cNvSpPr>
            <a:spLocks noGrp="1"/>
          </p:cNvSpPr>
          <p:nvPr>
            <p:ph type="body" idx="1"/>
          </p:nvPr>
        </p:nvSpPr>
        <p:spPr>
          <a:xfrm>
            <a:off x="718299" y="1762650"/>
            <a:ext cx="6760413" cy="2618850"/>
          </a:xfrm>
        </p:spPr>
        <p:txBody>
          <a:bodyPr/>
          <a:lstStyle/>
          <a:p>
            <a:pPr>
              <a:lnSpc>
                <a:spcPct val="150000"/>
              </a:lnSpc>
              <a:buClr>
                <a:schemeClr val="accent4"/>
              </a:buClr>
            </a:pPr>
            <a:r>
              <a:rPr lang="en-US" dirty="0"/>
              <a:t>Criminal Emotion</a:t>
            </a:r>
          </a:p>
          <a:p>
            <a:pPr>
              <a:lnSpc>
                <a:spcPct val="150000"/>
              </a:lnSpc>
              <a:buClr>
                <a:schemeClr val="accent4"/>
              </a:buClr>
            </a:pPr>
            <a:r>
              <a:rPr lang="en-US" dirty="0"/>
              <a:t>Criminal behave</a:t>
            </a:r>
          </a:p>
          <a:p>
            <a:pPr>
              <a:lnSpc>
                <a:spcPct val="150000"/>
              </a:lnSpc>
              <a:buClr>
                <a:schemeClr val="accent4"/>
              </a:buClr>
            </a:pPr>
            <a:r>
              <a:rPr lang="en-US" dirty="0"/>
              <a:t>Criminal activity </a:t>
            </a:r>
          </a:p>
          <a:p>
            <a:pPr>
              <a:buClr>
                <a:srgbClr val="C00000"/>
              </a:buClr>
              <a:buFont typeface="Wingdings" panose="05000000000000000000" pitchFamily="2" charset="2"/>
              <a:buChar char="q"/>
            </a:pPr>
            <a:endParaRPr lang="en-US" dirty="0"/>
          </a:p>
        </p:txBody>
      </p:sp>
      <p:sp>
        <p:nvSpPr>
          <p:cNvPr id="5" name="Slide Number Placeholder 4">
            <a:extLst>
              <a:ext uri="{FF2B5EF4-FFF2-40B4-BE49-F238E27FC236}">
                <a16:creationId xmlns:a16="http://schemas.microsoft.com/office/drawing/2014/main" id="{E4C9DA43-7771-4438-9E11-4615353A7816}"/>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6</a:t>
            </a:fld>
            <a:endParaRPr lang="en"/>
          </a:p>
        </p:txBody>
      </p:sp>
      <p:sp>
        <p:nvSpPr>
          <p:cNvPr id="7" name="Title 1">
            <a:extLst>
              <a:ext uri="{FF2B5EF4-FFF2-40B4-BE49-F238E27FC236}">
                <a16:creationId xmlns:a16="http://schemas.microsoft.com/office/drawing/2014/main" id="{895DEF1C-9B4C-4D27-AD00-031A0BE55650}"/>
              </a:ext>
            </a:extLst>
          </p:cNvPr>
          <p:cNvSpPr>
            <a:spLocks noGrp="1"/>
          </p:cNvSpPr>
          <p:nvPr>
            <p:ph type="title"/>
          </p:nvPr>
        </p:nvSpPr>
        <p:spPr>
          <a:xfrm>
            <a:off x="717550" y="739775"/>
            <a:ext cx="6761163" cy="857250"/>
          </a:xfrm>
        </p:spPr>
        <p:txBody>
          <a:bodyPr/>
          <a:lstStyle/>
          <a:p>
            <a:r>
              <a:rPr lang="en-US" dirty="0"/>
              <a:t>Continued…..</a:t>
            </a:r>
          </a:p>
        </p:txBody>
      </p:sp>
      <p:pic>
        <p:nvPicPr>
          <p:cNvPr id="12" name="Audio 11">
            <a:hlinkClick r:id="" action="ppaction://media"/>
            <a:extLst>
              <a:ext uri="{FF2B5EF4-FFF2-40B4-BE49-F238E27FC236}">
                <a16:creationId xmlns:a16="http://schemas.microsoft.com/office/drawing/2014/main" id="{717E639F-A304-47B6-822F-981ABAF47F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633826910"/>
      </p:ext>
    </p:extLst>
  </p:cSld>
  <p:clrMapOvr>
    <a:masterClrMapping/>
  </p:clrMapOvr>
  <p:transition advTm="4894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328BF-FCF3-410A-9EE3-CCDFC345816F}"/>
              </a:ext>
            </a:extLst>
          </p:cNvPr>
          <p:cNvSpPr>
            <a:spLocks noGrp="1"/>
          </p:cNvSpPr>
          <p:nvPr>
            <p:ph type="title"/>
          </p:nvPr>
        </p:nvSpPr>
        <p:spPr>
          <a:xfrm>
            <a:off x="640231" y="1"/>
            <a:ext cx="6761100" cy="914400"/>
          </a:xfrm>
        </p:spPr>
        <p:txBody>
          <a:bodyPr/>
          <a:lstStyle/>
          <a:p>
            <a:r>
              <a:rPr lang="en-US"/>
              <a:t>Models</a:t>
            </a:r>
            <a:endParaRPr lang="en-US" dirty="0"/>
          </a:p>
        </p:txBody>
      </p:sp>
      <p:sp>
        <p:nvSpPr>
          <p:cNvPr id="3" name="Text Placeholder 2">
            <a:extLst>
              <a:ext uri="{FF2B5EF4-FFF2-40B4-BE49-F238E27FC236}">
                <a16:creationId xmlns:a16="http://schemas.microsoft.com/office/drawing/2014/main" id="{6A0A0104-B5C5-4037-8182-74FDBD18EFE6}"/>
              </a:ext>
            </a:extLst>
          </p:cNvPr>
          <p:cNvSpPr>
            <a:spLocks noGrp="1"/>
          </p:cNvSpPr>
          <p:nvPr>
            <p:ph type="body" idx="1"/>
          </p:nvPr>
        </p:nvSpPr>
        <p:spPr>
          <a:xfrm>
            <a:off x="640231" y="914400"/>
            <a:ext cx="6901700" cy="3850969"/>
          </a:xfrm>
        </p:spPr>
        <p:txBody>
          <a:bodyPr/>
          <a:lstStyle/>
          <a:p>
            <a:r>
              <a:rPr lang="en-US" sz="1800" dirty="0" err="1">
                <a:effectLst/>
                <a:latin typeface="Calibri" panose="020F0502020204030204" pitchFamily="34" charset="0"/>
                <a:ea typeface="Calibri" panose="020F0502020204030204" pitchFamily="34" charset="0"/>
                <a:cs typeface="Times New Roman" panose="02020603050405020304" pitchFamily="18" charset="0"/>
              </a:rPr>
              <a:t>Plutchik's</a:t>
            </a:r>
            <a:r>
              <a:rPr lang="en-US" sz="1800" dirty="0">
                <a:effectLst/>
                <a:latin typeface="Calibri" panose="020F0502020204030204" pitchFamily="34" charset="0"/>
                <a:ea typeface="Calibri" panose="020F0502020204030204" pitchFamily="34" charset="0"/>
                <a:cs typeface="Times New Roman" panose="02020603050405020304" pitchFamily="18" charset="0"/>
              </a:rPr>
              <a:t> model</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lvl="1"/>
            <a:r>
              <a:rPr lang="en-US" dirty="0"/>
              <a:t>Contains 8 basic emotions </a:t>
            </a:r>
          </a:p>
          <a:p>
            <a:pPr lvl="1"/>
            <a:r>
              <a:rPr lang="en-US" dirty="0"/>
              <a:t>Wheel of emotions organizes these emotions </a:t>
            </a:r>
          </a:p>
          <a:p>
            <a:pPr lvl="1"/>
            <a:r>
              <a:rPr lang="en-US" dirty="0"/>
              <a:t>Based on the psychological purpose of each</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Mechanical Turk (MT)</a:t>
            </a:r>
          </a:p>
          <a:p>
            <a:pPr marL="571500" lvl="1" indent="0">
              <a:buNone/>
            </a:pPr>
            <a:endParaRPr lang="en-US" dirty="0">
              <a:latin typeface="Calibri" panose="020F0502020204030204" pitchFamily="34" charset="0"/>
              <a:ea typeface="Calibri" panose="020F0502020204030204" pitchFamily="34" charset="0"/>
              <a:cs typeface="Times New Roman" panose="02020603050405020304" pitchFamily="18" charset="0"/>
            </a:endParaRPr>
          </a:p>
          <a:p>
            <a:pPr lvl="1"/>
            <a:r>
              <a:rPr lang="en-US" dirty="0">
                <a:latin typeface="Calibri" panose="020F0502020204030204" pitchFamily="34" charset="0"/>
                <a:ea typeface="Calibri" panose="020F0502020204030204" pitchFamily="34" charset="0"/>
                <a:cs typeface="Times New Roman" panose="02020603050405020304" pitchFamily="18" charset="0"/>
              </a:rPr>
              <a:t>M</a:t>
            </a:r>
            <a:r>
              <a:rPr lang="en-US" dirty="0">
                <a:effectLst/>
                <a:latin typeface="Calibri" panose="020F0502020204030204" pitchFamily="34" charset="0"/>
                <a:ea typeface="Calibri" panose="020F0502020204030204" pitchFamily="34" charset="0"/>
                <a:cs typeface="Times New Roman" panose="02020603050405020304" pitchFamily="18" charset="0"/>
              </a:rPr>
              <a:t>inimal expense, exceptionally adaptable technique</a:t>
            </a:r>
          </a:p>
          <a:p>
            <a:pPr lvl="1"/>
            <a:r>
              <a:rPr lang="en-US" dirty="0">
                <a:latin typeface="Calibri" panose="020F0502020204030204" pitchFamily="34" charset="0"/>
                <a:ea typeface="Calibri" panose="020F0502020204030204" pitchFamily="34" charset="0"/>
                <a:cs typeface="Times New Roman" panose="02020603050405020304" pitchFamily="18" charset="0"/>
              </a:rPr>
              <a:t>Performs assignment that requires human knowledge </a:t>
            </a:r>
          </a:p>
          <a:p>
            <a:pPr lvl="1"/>
            <a:r>
              <a:rPr lang="en-US" dirty="0">
                <a:latin typeface="Calibri" panose="020F0502020204030204" pitchFamily="34" charset="0"/>
                <a:ea typeface="Calibri" panose="020F0502020204030204" pitchFamily="34" charset="0"/>
                <a:cs typeface="Times New Roman" panose="02020603050405020304" pitchFamily="18" charset="0"/>
              </a:rPr>
              <a:t>Helps</a:t>
            </a:r>
            <a:r>
              <a:rPr lang="en-US" dirty="0">
                <a:effectLst/>
                <a:latin typeface="Calibri" panose="020F0502020204030204" pitchFamily="34" charset="0"/>
                <a:ea typeface="Calibri" panose="020F0502020204030204" pitchFamily="34" charset="0"/>
                <a:cs typeface="Times New Roman" panose="02020603050405020304" pitchFamily="18" charset="0"/>
              </a:rPr>
              <a:t> the ratio of negative emotions in a Text</a:t>
            </a:r>
            <a:endParaRPr lang="en-US" dirty="0"/>
          </a:p>
        </p:txBody>
      </p:sp>
      <p:sp>
        <p:nvSpPr>
          <p:cNvPr id="5" name="Slide Number Placeholder 4">
            <a:extLst>
              <a:ext uri="{FF2B5EF4-FFF2-40B4-BE49-F238E27FC236}">
                <a16:creationId xmlns:a16="http://schemas.microsoft.com/office/drawing/2014/main" id="{55AA5CD4-B201-4C6F-9987-546398987F45}"/>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7</a:t>
            </a:fld>
            <a:endParaRPr lang="en"/>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762110149"/>
      </p:ext>
    </p:extLst>
  </p:cSld>
  <p:clrMapOvr>
    <a:masterClrMapping/>
  </p:clrMapOvr>
  <p:transition advTm="46586">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300" y="389449"/>
            <a:ext cx="6761100" cy="857400"/>
          </a:xfrm>
        </p:spPr>
        <p:txBody>
          <a:bodyPr/>
          <a:lstStyle/>
          <a:p>
            <a:r>
              <a:rPr lang="en-US" dirty="0"/>
              <a:t>Continued…..</a:t>
            </a:r>
          </a:p>
        </p:txBody>
      </p:sp>
      <p:sp>
        <p:nvSpPr>
          <p:cNvPr id="3" name="Text Placeholder 2"/>
          <p:cNvSpPr>
            <a:spLocks noGrp="1"/>
          </p:cNvSpPr>
          <p:nvPr>
            <p:ph type="body" idx="1"/>
          </p:nvPr>
        </p:nvSpPr>
        <p:spPr>
          <a:xfrm>
            <a:off x="856450" y="1762650"/>
            <a:ext cx="3242400" cy="3087000"/>
          </a:xfrm>
        </p:spPr>
        <p:txBody>
          <a:bodyPr/>
          <a:lstStyle/>
          <a:p>
            <a:r>
              <a:rPr lang="en-US" dirty="0" err="1"/>
              <a:t>Plutchik's</a:t>
            </a:r>
            <a:r>
              <a:rPr lang="en-US" dirty="0"/>
              <a:t> model </a:t>
            </a:r>
          </a:p>
        </p:txBody>
      </p:sp>
      <p:sp>
        <p:nvSpPr>
          <p:cNvPr id="4" name="Text Placeholder 3"/>
          <p:cNvSpPr>
            <a:spLocks noGrp="1"/>
          </p:cNvSpPr>
          <p:nvPr>
            <p:ph type="body" idx="2"/>
          </p:nvPr>
        </p:nvSpPr>
        <p:spPr/>
        <p:txBody>
          <a:bodyPr/>
          <a:lstStyle/>
          <a:p>
            <a:r>
              <a:rPr lang="en-US" dirty="0"/>
              <a:t>Mechanical Turk (MT)</a:t>
            </a:r>
          </a:p>
        </p:txBody>
      </p:sp>
      <p:pic>
        <p:nvPicPr>
          <p:cNvPr id="5" name="Picture 4"/>
          <p:cNvPicPr/>
          <p:nvPr/>
        </p:nvPicPr>
        <p:blipFill>
          <a:blip r:embed="rId4">
            <a:extLst>
              <a:ext uri="{28A0092B-C50C-407E-A947-70E740481C1C}">
                <a14:useLocalDpi xmlns:a14="http://schemas.microsoft.com/office/drawing/2010/main" val="0"/>
              </a:ext>
            </a:extLst>
          </a:blip>
          <a:stretch>
            <a:fillRect/>
          </a:stretch>
        </p:blipFill>
        <p:spPr>
          <a:xfrm>
            <a:off x="970844" y="2502152"/>
            <a:ext cx="2583411" cy="2070735"/>
          </a:xfrm>
          <a:prstGeom prst="rect">
            <a:avLst/>
          </a:prstGeom>
        </p:spPr>
      </p:pic>
      <p:pic>
        <p:nvPicPr>
          <p:cNvPr id="6" name="Picture 5"/>
          <p:cNvPicPr/>
          <p:nvPr/>
        </p:nvPicPr>
        <p:blipFill>
          <a:blip r:embed="rId5">
            <a:extLst>
              <a:ext uri="{28A0092B-C50C-407E-A947-70E740481C1C}">
                <a14:useLocalDpi xmlns:a14="http://schemas.microsoft.com/office/drawing/2010/main" val="0"/>
              </a:ext>
            </a:extLst>
          </a:blip>
          <a:stretch>
            <a:fillRect/>
          </a:stretch>
        </p:blipFill>
        <p:spPr>
          <a:xfrm>
            <a:off x="4367144" y="2794252"/>
            <a:ext cx="3242399" cy="1778635"/>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510341646"/>
      </p:ext>
    </p:extLst>
  </p:cSld>
  <p:clrMapOvr>
    <a:masterClrMapping/>
  </p:clrMapOvr>
  <p:transition advTm="1133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299" y="366842"/>
            <a:ext cx="6761100" cy="857400"/>
          </a:xfrm>
        </p:spPr>
        <p:txBody>
          <a:bodyPr/>
          <a:lstStyle/>
          <a:p>
            <a:r>
              <a:rPr lang="en-US" dirty="0"/>
              <a:t>Challenges</a:t>
            </a:r>
          </a:p>
        </p:txBody>
      </p:sp>
      <p:sp>
        <p:nvSpPr>
          <p:cNvPr id="3" name="Text Placeholder 2"/>
          <p:cNvSpPr>
            <a:spLocks noGrp="1"/>
          </p:cNvSpPr>
          <p:nvPr>
            <p:ph type="body" idx="1"/>
          </p:nvPr>
        </p:nvSpPr>
        <p:spPr>
          <a:xfrm>
            <a:off x="718299" y="1446561"/>
            <a:ext cx="6761099" cy="3087000"/>
          </a:xfrm>
        </p:spPr>
        <p:txBody>
          <a:bodyPr/>
          <a:lstStyle/>
          <a:p>
            <a:pPr>
              <a:lnSpc>
                <a:spcPct val="150000"/>
              </a:lnSpc>
            </a:pPr>
            <a:r>
              <a:rPr lang="en-US" dirty="0"/>
              <a:t>Context-dependence of emotions within text </a:t>
            </a:r>
          </a:p>
          <a:p>
            <a:pPr>
              <a:lnSpc>
                <a:spcPct val="150000"/>
              </a:lnSpc>
            </a:pPr>
            <a:r>
              <a:rPr lang="en-US" dirty="0"/>
              <a:t>Word-sense disambiguation</a:t>
            </a:r>
          </a:p>
          <a:p>
            <a:pPr>
              <a:lnSpc>
                <a:spcPct val="150000"/>
              </a:lnSpc>
            </a:pPr>
            <a:r>
              <a:rPr lang="en-US" dirty="0"/>
              <a:t>Co-reference resolution</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908380136"/>
      </p:ext>
    </p:extLst>
  </p:cSld>
  <p:clrMapOvr>
    <a:masterClrMapping/>
  </p:clrMapOvr>
  <p:transition advTm="2495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1217</TotalTime>
  <Words>608</Words>
  <Application>Microsoft Office PowerPoint</Application>
  <PresentationFormat>On-screen Show (16:9)</PresentationFormat>
  <Paragraphs>67</Paragraphs>
  <Slides>11</Slides>
  <Notes>2</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Titillium Web Light</vt:lpstr>
      <vt:lpstr>Arial</vt:lpstr>
      <vt:lpstr>Titillium Web</vt:lpstr>
      <vt:lpstr>Wingdings</vt:lpstr>
      <vt:lpstr>Calibri</vt:lpstr>
      <vt:lpstr>Dosis ExtraLight</vt:lpstr>
      <vt:lpstr>Mowbray template</vt:lpstr>
      <vt:lpstr>Text Based Emotion Detection for Monitoring Criminal’s Behavior and Activities.</vt:lpstr>
      <vt:lpstr>Table of content</vt:lpstr>
      <vt:lpstr>Introduction</vt:lpstr>
      <vt:lpstr>Related Works</vt:lpstr>
      <vt:lpstr>Methodology</vt:lpstr>
      <vt:lpstr>Continued…..</vt:lpstr>
      <vt:lpstr>Models</vt:lpstr>
      <vt:lpstr>Continued…..</vt:lpstr>
      <vt:lpstr>Challenges</vt:lpstr>
      <vt:lpstr>References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BERT: Pre-training of Deep Bidirectional Transformers for Language Understanding</dc:title>
  <dc:creator>Tanzim Ahmed</dc:creator>
  <cp:lastModifiedBy>MD MAIN UDDIN HASAN</cp:lastModifiedBy>
  <cp:revision>35</cp:revision>
  <dcterms:modified xsi:type="dcterms:W3CDTF">2021-05-22T20:02:21Z</dcterms:modified>
</cp:coreProperties>
</file>